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4" r:id="rId1"/>
  </p:sldMasterIdLst>
  <p:notesMasterIdLst>
    <p:notesMasterId r:id="rId9"/>
  </p:notesMasterIdLst>
  <p:handoutMasterIdLst>
    <p:handoutMasterId r:id="rId10"/>
  </p:handoutMasterIdLst>
  <p:sldIdLst>
    <p:sldId id="256" r:id="rId2"/>
    <p:sldId id="343" r:id="rId3"/>
    <p:sldId id="346" r:id="rId4"/>
    <p:sldId id="349" r:id="rId5"/>
    <p:sldId id="352" r:id="rId6"/>
    <p:sldId id="351" r:id="rId7"/>
    <p:sldId id="355" r:id="rId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8A1"/>
    <a:srgbClr val="FFFFAF"/>
    <a:srgbClr val="AC8800"/>
    <a:srgbClr val="B27A00"/>
    <a:srgbClr val="001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513" autoAdjust="0"/>
  </p:normalViewPr>
  <p:slideViewPr>
    <p:cSldViewPr snapToObjects="1">
      <p:cViewPr varScale="1">
        <p:scale>
          <a:sx n="113" d="100"/>
          <a:sy n="113" d="100"/>
        </p:scale>
        <p:origin x="132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19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herrera" userId="f399c8eccffd60fc" providerId="LiveId" clId="{F83C7CF8-37B8-4F15-A478-91B5C05E471D}"/>
    <pc:docChg chg="modSld sldOrd">
      <pc:chgData name="andy herrera" userId="f399c8eccffd60fc" providerId="LiveId" clId="{F83C7CF8-37B8-4F15-A478-91B5C05E471D}" dt="2019-12-15T20:27:16.547" v="1"/>
      <pc:docMkLst>
        <pc:docMk/>
      </pc:docMkLst>
      <pc:sldChg chg="ord">
        <pc:chgData name="andy herrera" userId="f399c8eccffd60fc" providerId="LiveId" clId="{F83C7CF8-37B8-4F15-A478-91B5C05E471D}" dt="2019-12-15T20:27:16.547" v="1"/>
        <pc:sldMkLst>
          <pc:docMk/>
          <pc:sldMk cId="0" sldId="3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8673A1D-CA7C-2142-B4A7-2120819DBEF7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fld id="{1485053A-06DE-4098-9318-500CD16FC6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7911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fld id="{7E0628F4-B50B-49E8-83AB-39D50AFED8CD}" type="datetimeFigureOut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6446FAC-226B-4115-960C-7B2E97248D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3065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</a:t>
            </a:r>
            <a:r>
              <a:rPr lang="en-US" baseline="0" dirty="0"/>
              <a:t> your audience, thank them for attending your presentation, introduce yourself, introduce your project, </a:t>
            </a:r>
            <a:r>
              <a:rPr lang="en-US" dirty="0"/>
              <a:t>introduce your team</a:t>
            </a:r>
            <a:r>
              <a:rPr lang="en-US" baseline="0" dirty="0"/>
              <a:t> members, </a:t>
            </a:r>
            <a:r>
              <a:rPr lang="en-US" dirty="0"/>
              <a:t>and quickly indicate what each of you</a:t>
            </a:r>
            <a:r>
              <a:rPr lang="en-US" baseline="0" dirty="0"/>
              <a:t> did in a high-level manner, and put more emphasis on your part/contribution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741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</a:t>
            </a:r>
            <a:r>
              <a:rPr lang="en-US" baseline="0" dirty="0"/>
              <a:t> the problem that the whole project tackles and stay focused on the parts that you have been working. Indicate </a:t>
            </a:r>
            <a:r>
              <a:rPr lang="en-US" dirty="0"/>
              <a:t>if there is an existing previous system, enumerate its problems/limitations,</a:t>
            </a:r>
            <a:r>
              <a:rPr lang="en-US" baseline="0" dirty="0"/>
              <a:t> etc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9287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Requirements:</a:t>
            </a:r>
          </a:p>
          <a:p>
            <a:r>
              <a:rPr lang="en-US" dirty="0"/>
              <a:t>4.1. User stories implemented (one or more slides).</a:t>
            </a:r>
          </a:p>
          <a:p>
            <a:r>
              <a:rPr lang="en-US" dirty="0"/>
              <a:t>4.2. UML use cases and the use case diagram for the implemented use cases (one or more slides).</a:t>
            </a:r>
          </a:p>
          <a:p>
            <a:r>
              <a:rPr lang="en-US" dirty="0"/>
              <a:t>4.3. UML sequence diagrams for the implemented use cases.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595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System design:</a:t>
            </a:r>
          </a:p>
          <a:p>
            <a:r>
              <a:rPr lang="en-US" dirty="0"/>
              <a:t>5.1. System decomposition; identify the architecture patterns used (one slide).</a:t>
            </a:r>
          </a:p>
          <a:p>
            <a:r>
              <a:rPr lang="en-US" dirty="0"/>
              <a:t>5.2. System deployment – h/w and s/w requirements (one slide).</a:t>
            </a:r>
          </a:p>
          <a:p>
            <a:r>
              <a:rPr lang="en-US" dirty="0"/>
              <a:t>5.3. Persistent data design (one slide).</a:t>
            </a:r>
          </a:p>
          <a:p>
            <a:r>
              <a:rPr lang="en-US" dirty="0"/>
              <a:t>5.4. Security/Privacy (one slide).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85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Detailed design:</a:t>
            </a:r>
          </a:p>
          <a:p>
            <a:r>
              <a:rPr lang="en-US" dirty="0"/>
              <a:t>6.1. Minimal class diagram. Identify the design patterns used (one or more slides).</a:t>
            </a:r>
          </a:p>
          <a:p>
            <a:r>
              <a:rPr lang="en-US" dirty="0"/>
              <a:t>6.2. State machine for the main control object or the most important object of the implemented uses cases (one or more slides).</a:t>
            </a:r>
          </a:p>
          <a:p>
            <a:r>
              <a:rPr lang="en-US" dirty="0"/>
              <a:t>6.3. Main algorithm used related to an implemented use case described above (one or more slides).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351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System design:</a:t>
            </a:r>
          </a:p>
          <a:p>
            <a:r>
              <a:rPr lang="en-US" dirty="0"/>
              <a:t>5.1. System decomposition; identify the architecture patterns used (one slide).</a:t>
            </a:r>
          </a:p>
          <a:p>
            <a:r>
              <a:rPr lang="en-US" dirty="0"/>
              <a:t>5.2. System deployment – h/w and s/w requirements (one slide).</a:t>
            </a:r>
          </a:p>
          <a:p>
            <a:r>
              <a:rPr lang="en-US" dirty="0"/>
              <a:t>5.3. Persistent data design (one slide).</a:t>
            </a:r>
          </a:p>
          <a:p>
            <a:r>
              <a:rPr lang="en-US" dirty="0"/>
              <a:t>5.4. Security/Privacy (one slide).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85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your contribution</a:t>
            </a:r>
          </a:p>
          <a:p>
            <a:r>
              <a:rPr lang="en-US" dirty="0"/>
              <a:t>Include your contact information</a:t>
            </a:r>
          </a:p>
          <a:p>
            <a:r>
              <a:rPr lang="en-US" dirty="0"/>
              <a:t>Ask if anyone has any questions for you.</a:t>
            </a:r>
          </a:p>
          <a:p>
            <a:r>
              <a:rPr lang="en-US"/>
              <a:t>Thank your audience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46FAC-226B-4115-960C-7B2E97248D6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67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verlay-Title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C94BC1-1497-4BDC-A1E5-B32793525C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4C51E-94FE-4EA3-9632-37695468AD72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6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A44D78-FCC2-40B4-987C-246307192CE6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CA3598-FCF8-48A4-9FF5-EF2B5DDBAA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8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Overlay-ContentCa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0CBCA-7388-4E1A-BAF6-17486ACF2434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3ECB25-1E4F-4A8B-8783-EC7587DDB6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647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Overlay-PictureCa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87325"/>
            <a:ext cx="8535987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200" y="6288088"/>
            <a:ext cx="18875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F3A49-14E6-442A-8033-A8225B229CA5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6288088"/>
            <a:ext cx="2676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AC369-66D3-4EFC-BB3B-678C81E215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19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Overlay-PictureCaption-Extr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088"/>
            <a:ext cx="18653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2A322-CABC-4460-A606-AB4BCCCBEACD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088"/>
            <a:ext cx="52181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D93BB5-5A86-4E4F-8673-ADE41ED1BC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052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Overlay-PictureCaption-Extr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87325"/>
            <a:ext cx="88265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088"/>
            <a:ext cx="18653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85573-B59F-4A40-8715-17FA852A1259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088"/>
            <a:ext cx="52181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D5BC46-E68C-4DA3-94B3-06FB2468F9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62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C08AD-425F-4775-B4E0-BB115F66D29C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355F54-7FB7-4864-A52B-2722A7103E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908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D29FD-4BC1-4E48-B7DD-BCBA95BC7AF9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14C96F-308B-488D-8EB8-53D9861104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650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5597D-6130-464B-9D3E-3A1D0D3CB7DB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D668F5-6BE9-42B2-89D8-E57480DDCA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28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verlay-Section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8826500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>
            <a:noAutofit/>
          </a:bodyPr>
          <a:lstStyle>
            <a:lvl1pPr algn="l">
              <a:defRPr sz="4400" b="1" cap="none" baseline="0">
                <a:solidFill>
                  <a:srgbClr val="001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rgbClr val="001D4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16B0D-9E78-4000-9B46-108CCFA59DB2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8455A5-A4A9-468F-A1D3-4785F870EB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998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457D7-E072-4C6B-85A3-FC101812524D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C070B-E897-4FE2-87D3-937C19FE74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74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874713" y="2286000"/>
            <a:ext cx="356235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16475" y="2286000"/>
            <a:ext cx="3565525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74713" y="2286000"/>
            <a:ext cx="356235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16475" y="2286000"/>
            <a:ext cx="3565525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21417-C2DD-4C9C-9B7F-24A4905C0EAD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79F1A1-38E2-4BE0-8480-E43DB31206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56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4E409-C98F-4836-AB37-F938F6FE38A7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A9BF686-F77E-47DC-BAD5-34ADE684F9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81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EB1C2-62C7-4F1A-9DF0-1804097D74BC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2C3E92E7-5F71-48EF-B9A7-7D646EA2EE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72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8EFB1-89E3-4517-A18C-02DD58AA2D7B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742D7D0C-8D30-4A66-A10F-512DACA83C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403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Overlay-ContentSlid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87325"/>
            <a:ext cx="8828087" cy="648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1B9FD-5F84-40EE-BE92-5187585C0991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91F6D4-B72F-4031-BB13-DF465A8C78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02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90500" y="190500"/>
            <a:ext cx="8764588" cy="6478588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3000">
                <a:srgbClr val="B27A0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779463" y="381000"/>
            <a:ext cx="7583487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79463" y="1828800"/>
            <a:ext cx="7583487" cy="42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088"/>
            <a:ext cx="1887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9BB3EB8-314F-4CE3-939A-F78A6BE43B76}" type="datetime1">
              <a:rPr lang="en-US"/>
              <a:pPr>
                <a:defRPr/>
              </a:pPr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5175" y="6288088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225" y="219075"/>
            <a:ext cx="4937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fld id="{12B113F0-A774-4A14-AA2C-3A403885806F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2" name="Picture 8" descr="FIULogo_H_CMYK_fx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8" y="5959475"/>
            <a:ext cx="2430462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83" r:id="rId2"/>
    <p:sldLayoutId id="2147484684" r:id="rId3"/>
    <p:sldLayoutId id="2147484685" r:id="rId4"/>
    <p:sldLayoutId id="2147484686" r:id="rId5"/>
    <p:sldLayoutId id="2147484687" r:id="rId6"/>
    <p:sldLayoutId id="2147484688" r:id="rId7"/>
    <p:sldLayoutId id="2147484689" r:id="rId8"/>
    <p:sldLayoutId id="2147484690" r:id="rId9"/>
    <p:sldLayoutId id="2147484691" r:id="rId10"/>
    <p:sldLayoutId id="2147484692" r:id="rId11"/>
    <p:sldLayoutId id="2147484693" r:id="rId12"/>
    <p:sldLayoutId id="2147484694" r:id="rId13"/>
    <p:sldLayoutId id="2147484695" r:id="rId14"/>
    <p:sldLayoutId id="2147484696" r:id="rId15"/>
    <p:sldLayoutId id="2147484697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rgbClr val="001D4D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1D4D"/>
          </a:solidFill>
          <a:latin typeface="Trebuchet MS" pitchFamily="-111" charset="0"/>
          <a:ea typeface="ＭＳ Ｐゴシック" pitchFamily="-111" charset="-128"/>
          <a:cs typeface="ＭＳ Ｐゴシック" pitchFamily="-11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1D4D"/>
          </a:solidFill>
          <a:latin typeface="Trebuchet MS" pitchFamily="-111" charset="0"/>
          <a:ea typeface="ＭＳ Ｐゴシック" pitchFamily="-111" charset="-128"/>
          <a:cs typeface="ＭＳ Ｐゴシック" pitchFamily="-11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1D4D"/>
          </a:solidFill>
          <a:latin typeface="Trebuchet MS" pitchFamily="-111" charset="0"/>
          <a:ea typeface="ＭＳ Ｐゴシック" pitchFamily="-111" charset="-128"/>
          <a:cs typeface="ＭＳ Ｐゴシック" pitchFamily="-11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1D4D"/>
          </a:solidFill>
          <a:latin typeface="Trebuchet MS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1D4D"/>
          </a:solidFill>
          <a:latin typeface="Trebuchet MS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1D4D"/>
          </a:solidFill>
          <a:latin typeface="Trebuchet MS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1D4D"/>
          </a:solidFill>
          <a:latin typeface="Trebuchet MS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1D4D"/>
          </a:solidFill>
          <a:latin typeface="Trebuchet MS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282575" indent="-282575" algn="l" rtl="0" eaLnBrk="0" fontAlgn="base" hangingPunct="0">
        <a:spcBef>
          <a:spcPts val="2000"/>
        </a:spcBef>
        <a:spcAft>
          <a:spcPct val="0"/>
        </a:spcAft>
        <a:buFont typeface="Wingdings 2" pitchFamily="18" charset="2"/>
        <a:buChar char=""/>
        <a:defRPr sz="2200" kern="1200">
          <a:solidFill>
            <a:srgbClr val="001D4D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577850" indent="-295275" algn="l" rtl="0" eaLnBrk="0" fontAlgn="base" hangingPunct="0">
        <a:spcBef>
          <a:spcPts val="600"/>
        </a:spcBef>
        <a:spcAft>
          <a:spcPct val="0"/>
        </a:spcAft>
        <a:buFont typeface="Wingdings 2" pitchFamily="18" charset="2"/>
        <a:buChar char=""/>
        <a:defRPr sz="2000" kern="1200">
          <a:solidFill>
            <a:srgbClr val="001D4D"/>
          </a:solidFill>
          <a:latin typeface="+mn-lt"/>
          <a:ea typeface="ＭＳ Ｐゴシック" pitchFamily="-111" charset="-128"/>
          <a:cs typeface="+mn-cs"/>
        </a:defRPr>
      </a:lvl2pPr>
      <a:lvl3pPr marL="860425" indent="-282575" algn="l" rtl="0" eaLnBrk="0" fontAlgn="base" hangingPunct="0">
        <a:spcBef>
          <a:spcPts val="600"/>
        </a:spcBef>
        <a:spcAft>
          <a:spcPct val="0"/>
        </a:spcAft>
        <a:buFont typeface="Wingdings 2" pitchFamily="18" charset="2"/>
        <a:buChar char=""/>
        <a:defRPr kern="1200">
          <a:solidFill>
            <a:srgbClr val="001D4D"/>
          </a:solidFill>
          <a:latin typeface="+mn-lt"/>
          <a:ea typeface="ＭＳ Ｐゴシック" pitchFamily="-111" charset="-128"/>
          <a:cs typeface="+mn-cs"/>
        </a:defRPr>
      </a:lvl3pPr>
      <a:lvl4pPr marL="1143000" indent="-282575" algn="l" rtl="0" eaLnBrk="0" fontAlgn="base" hangingPunct="0">
        <a:spcBef>
          <a:spcPts val="600"/>
        </a:spcBef>
        <a:spcAft>
          <a:spcPct val="0"/>
        </a:spcAft>
        <a:buFont typeface="Wingdings 2" pitchFamily="18" charset="2"/>
        <a:buChar char=""/>
        <a:defRPr kern="1200">
          <a:solidFill>
            <a:srgbClr val="001D4D"/>
          </a:solidFill>
          <a:latin typeface="+mn-lt"/>
          <a:ea typeface="ＭＳ Ｐゴシック" pitchFamily="-111" charset="-128"/>
          <a:cs typeface="+mn-cs"/>
        </a:defRPr>
      </a:lvl4pPr>
      <a:lvl5pPr marL="1425575" indent="-282575" algn="l" rtl="0" eaLnBrk="0" fontAlgn="base" hangingPunct="0">
        <a:spcBef>
          <a:spcPts val="600"/>
        </a:spcBef>
        <a:spcAft>
          <a:spcPct val="0"/>
        </a:spcAft>
        <a:buFont typeface="Wingdings 2" pitchFamily="18" charset="2"/>
        <a:buChar char=""/>
        <a:defRPr kern="1200">
          <a:solidFill>
            <a:srgbClr val="001D4D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228600" y="1600200"/>
            <a:ext cx="8686800" cy="4343400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ea typeface="ＭＳ Ｐゴシック" pitchFamily="34" charset="-128"/>
              </a:rPr>
              <a:t>Keeping Moms and Infants Healthy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sz="2800" dirty="0">
                <a:ea typeface="ＭＳ Ｐゴシック" pitchFamily="34" charset="-128"/>
              </a:rPr>
              <a:t>Team Members: Arelys Alvarez </a:t>
            </a:r>
            <a:br>
              <a:rPr lang="en-US" altLang="en-US" sz="2800" dirty="0">
                <a:ea typeface="ＭＳ Ｐゴシック" pitchFamily="34" charset="-128"/>
              </a:rPr>
            </a:br>
            <a:r>
              <a:rPr lang="en-US" altLang="en-US" sz="2800" dirty="0">
                <a:ea typeface="ＭＳ Ｐゴシック" pitchFamily="34" charset="-128"/>
              </a:rPr>
              <a:t>                       Andy Herrera</a:t>
            </a:r>
            <a:br>
              <a:rPr lang="en-US" altLang="en-US" sz="2800" dirty="0">
                <a:ea typeface="ＭＳ Ｐゴシック" pitchFamily="34" charset="-128"/>
              </a:rPr>
            </a:br>
            <a:r>
              <a:rPr lang="en-US" altLang="en-US" sz="2800" dirty="0">
                <a:ea typeface="ＭＳ Ｐゴシック" pitchFamily="34" charset="-128"/>
              </a:rPr>
              <a:t>Product Owner: Jean Hannan</a:t>
            </a:r>
            <a:br>
              <a:rPr lang="en-US" altLang="en-US" sz="2800" dirty="0">
                <a:ea typeface="ＭＳ Ｐゴシック" pitchFamily="34" charset="-128"/>
              </a:rPr>
            </a:br>
            <a:r>
              <a:rPr lang="en-US" altLang="en-US" sz="2800" dirty="0">
                <a:ea typeface="ＭＳ Ｐゴシック" pitchFamily="34" charset="-128"/>
              </a:rPr>
              <a:t>Professor: Masoud Sadjadi</a:t>
            </a:r>
            <a:br>
              <a:rPr lang="en-US" altLang="en-US" sz="2800" dirty="0">
                <a:ea typeface="ＭＳ Ｐゴシック" pitchFamily="34" charset="-128"/>
              </a:rPr>
            </a:b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sz="1800" dirty="0">
                <a:ea typeface="ＭＳ Ｐゴシック" pitchFamily="34" charset="-128"/>
              </a:rPr>
              <a:t>School of Computing and Information Sciences</a:t>
            </a:r>
            <a:br>
              <a:rPr lang="en-US" altLang="en-US" sz="1800" dirty="0">
                <a:ea typeface="ＭＳ Ｐゴシック" pitchFamily="34" charset="-128"/>
              </a:rPr>
            </a:br>
            <a:r>
              <a:rPr lang="en-US" altLang="en-US" sz="1800" dirty="0">
                <a:ea typeface="ＭＳ Ｐゴシック" pitchFamily="34" charset="-128"/>
              </a:rPr>
              <a:t>Florida International University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0483" name="Subtitle 2"/>
          <p:cNvSpPr>
            <a:spLocks noGrp="1"/>
          </p:cNvSpPr>
          <p:nvPr>
            <p:ph type="subTitle" idx="1"/>
          </p:nvPr>
        </p:nvSpPr>
        <p:spPr>
          <a:xfrm>
            <a:off x="228600" y="6477000"/>
            <a:ext cx="8686800" cy="385762"/>
          </a:xfrm>
        </p:spPr>
        <p:txBody>
          <a:bodyPr/>
          <a:lstStyle/>
          <a:p>
            <a:pPr algn="ctr" eaLnBrk="1" hangingPunct="1"/>
            <a:r>
              <a:rPr lang="en-US" altLang="en-US" dirty="0">
                <a:solidFill>
                  <a:srgbClr val="001D4D"/>
                </a:solidFill>
                <a:ea typeface="ＭＳ Ｐゴシック" pitchFamily="34" charset="-128"/>
              </a:rPr>
              <a:t>12/06/2019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28600" y="228600"/>
            <a:ext cx="868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1D4D"/>
                </a:solidFill>
                <a:latin typeface="+mj-lt"/>
                <a:ea typeface="ＭＳ Ｐゴシック" pitchFamily="-111" charset="-128"/>
                <a:cs typeface="ＭＳ Ｐゴシック" pitchFamily="-111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01D4D"/>
                </a:solidFill>
                <a:latin typeface="Trebuchet MS" pitchFamily="-111" charset="0"/>
                <a:ea typeface="ＭＳ Ｐゴシック" pitchFamily="-111" charset="-128"/>
                <a:cs typeface="ＭＳ Ｐゴシック" pitchFamily="-111" charset="-128"/>
              </a:defRPr>
            </a:lvl9pPr>
          </a:lstStyle>
          <a:p>
            <a:pPr algn="ctr" eaLnBrk="1" hangingPunct="1"/>
            <a:r>
              <a:rPr lang="en-US" altLang="en-US" sz="3600" dirty="0">
                <a:ea typeface="ＭＳ Ｐゴシック" pitchFamily="34" charset="-128"/>
              </a:rPr>
              <a:t>Senior Project Final Presentation</a:t>
            </a:r>
            <a:br>
              <a:rPr lang="en-US" altLang="en-US" dirty="0">
                <a:ea typeface="ＭＳ Ｐゴシック" pitchFamily="34" charset="-128"/>
              </a:rPr>
            </a:br>
            <a:r>
              <a:rPr lang="en-US" altLang="en-US" sz="2800" dirty="0">
                <a:ea typeface="ＭＳ Ｐゴシック" pitchFamily="34" charset="-128"/>
              </a:rPr>
              <a:t>Fall 2019</a:t>
            </a:r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altLang="en-US" sz="4000" b="1" dirty="0">
                <a:ea typeface="ＭＳ Ｐゴシック" pitchFamily="34" charset="-128"/>
              </a:rPr>
              <a:t>Problem</a:t>
            </a:r>
            <a:r>
              <a:rPr lang="en-US" altLang="en-US" sz="4000" b="1" dirty="0">
                <a:ln>
                  <a:solidFill>
                    <a:srgbClr val="AC88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ＭＳ Ｐゴシック" pitchFamily="34" charset="-128"/>
              </a:rPr>
              <a:t> </a:t>
            </a:r>
            <a:r>
              <a:rPr lang="en-US" altLang="en-US" sz="4000" b="1" dirty="0">
                <a:ea typeface="ＭＳ Ｐゴシック" pitchFamily="34" charset="-128"/>
              </a:rPr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676400"/>
            <a:ext cx="7583487" cy="4208463"/>
          </a:xfrm>
        </p:spPr>
        <p:txBody>
          <a:bodyPr/>
          <a:lstStyle/>
          <a:p>
            <a:pPr>
              <a:buFont typeface="Arial Unicode MS" panose="020B0604020202020204" pitchFamily="34" charset="-128"/>
              <a:buChar char="☤"/>
              <a:defRPr/>
            </a:pPr>
            <a:r>
              <a:rPr lang="en-US" sz="2800" dirty="0"/>
              <a:t>Smartphone-based maternal/infant healthcare application </a:t>
            </a:r>
          </a:p>
          <a:p>
            <a:pPr>
              <a:buFont typeface="Arial Unicode MS" panose="020B0604020202020204" pitchFamily="34" charset="-128"/>
              <a:buChar char="☤"/>
              <a:defRPr/>
            </a:pPr>
            <a:r>
              <a:rPr lang="en-US" sz="2800" dirty="0"/>
              <a:t>Supports 3 languages: English, Spanish &amp; Creole</a:t>
            </a:r>
          </a:p>
          <a:p>
            <a:pPr>
              <a:buFont typeface="Arial Unicode MS" panose="020B0604020202020204" pitchFamily="34" charset="-128"/>
              <a:buChar char="☤"/>
              <a:defRPr/>
            </a:pPr>
            <a:r>
              <a:rPr lang="en-US" sz="2800" dirty="0"/>
              <a:t>Designed for low-income minority mothers</a:t>
            </a:r>
          </a:p>
          <a:p>
            <a:pPr>
              <a:buFont typeface="Arial Unicode MS" panose="020B0604020202020204" pitchFamily="34" charset="-128"/>
              <a:buChar char="☤"/>
              <a:defRPr/>
            </a:pPr>
            <a:r>
              <a:rPr lang="en-US" sz="2800" dirty="0"/>
              <a:t>Provides early and continued access to prenatal and postnatal health care</a:t>
            </a:r>
            <a:endParaRPr lang="is-I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0" y="304800"/>
            <a:ext cx="2115343" cy="663575"/>
          </a:xfrm>
        </p:spPr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FF9B22E-36C9-8347-A179-AED3205B9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9780" t="8069" r="10956" b="5783"/>
          <a:stretch/>
        </p:blipFill>
        <p:spPr>
          <a:xfrm>
            <a:off x="152400" y="305873"/>
            <a:ext cx="7040638" cy="6247327"/>
          </a:xfrm>
        </p:spPr>
      </p:pic>
    </p:spTree>
    <p:extLst>
      <p:ext uri="{BB962C8B-B14F-4D97-AF65-F5344CB8AC3E}">
        <p14:creationId xmlns:p14="http://schemas.microsoft.com/office/powerpoint/2010/main" val="235423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Content Placeholder 6" descr="A picture containing object, room, laptop&#10;&#10;Description automatically generated">
            <a:extLst>
              <a:ext uri="{FF2B5EF4-FFF2-40B4-BE49-F238E27FC236}">
                <a16:creationId xmlns:a16="http://schemas.microsoft.com/office/drawing/2014/main" id="{33A251B0-F3B4-044B-8EEB-70B9D8F83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1977"/>
          <a:stretch/>
        </p:blipFill>
        <p:spPr>
          <a:xfrm>
            <a:off x="609600" y="2381250"/>
            <a:ext cx="7338232" cy="2095500"/>
          </a:xfrm>
        </p:spPr>
      </p:pic>
    </p:spTree>
    <p:extLst>
      <p:ext uri="{BB962C8B-B14F-4D97-AF65-F5344CB8AC3E}">
        <p14:creationId xmlns:p14="http://schemas.microsoft.com/office/powerpoint/2010/main" val="421157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0" y="381000"/>
            <a:ext cx="1962150" cy="121920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E5E7C485-605A-C747-8300-B97C72F90B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EBFFB9"/>
              </a:clrFrom>
              <a:clrTo>
                <a:srgbClr val="EBFFB9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79" y="304800"/>
            <a:ext cx="6289158" cy="606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09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381000"/>
            <a:ext cx="1733550" cy="1219199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C5C847-C452-A44D-AD69-4531187D2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"/>
          <a:stretch/>
        </p:blipFill>
        <p:spPr bwMode="auto">
          <a:xfrm>
            <a:off x="609600" y="402771"/>
            <a:ext cx="5334000" cy="631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63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828800"/>
            <a:ext cx="7297737" cy="42084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latin typeface="Century Gothic" panose="020B0502020202020204" pitchFamily="34" charset="0"/>
              </a:rPr>
              <a:t>The Keeping Moms &amp; Infants Healthy (KMIH) Version 1.0 now allows low income moms to create an account in the application and research information related to their pregnancy and/or babies all in one single place.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Questions?</a:t>
            </a:r>
          </a:p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77874096"/>
      </p:ext>
    </p:extLst>
  </p:cSld>
  <p:clrMapOvr>
    <a:masterClrMapping/>
  </p:clrMapOvr>
</p:sld>
</file>

<file path=ppt/theme/theme1.xml><?xml version="1.0" encoding="utf-8"?>
<a:theme xmlns:a="http://schemas.openxmlformats.org/drawingml/2006/main" name="gold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gold</Template>
  <TotalTime>12107</TotalTime>
  <Words>462</Words>
  <Application>Microsoft Office PowerPoint</Application>
  <PresentationFormat>On-screen Show (4:3)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Unicode MS</vt:lpstr>
      <vt:lpstr>Calibri</vt:lpstr>
      <vt:lpstr>Century Gothic</vt:lpstr>
      <vt:lpstr>Trebuchet MS</vt:lpstr>
      <vt:lpstr>Wingdings 2</vt:lpstr>
      <vt:lpstr>gold</vt:lpstr>
      <vt:lpstr>Keeping Moms and Infants Healthy Team Members: Arelys Alvarez                         Andy Herrera Product Owner: Jean Hannan Professor: Masoud Sadjadi  School of Computing and Information Sciences Florida International University</vt:lpstr>
      <vt:lpstr>Problem definition</vt:lpstr>
      <vt:lpstr>Use Case</vt:lpstr>
      <vt:lpstr>Architecture</vt:lpstr>
      <vt:lpstr>Class Diagram</vt:lpstr>
      <vt:lpstr>System Design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Meeting School of Computing and Information Sciences</dc:title>
  <dc:creator>Ivana Rodriguez</dc:creator>
  <cp:lastModifiedBy>andy herrera</cp:lastModifiedBy>
  <cp:revision>95</cp:revision>
  <cp:lastPrinted>2008-09-19T17:51:48Z</cp:lastPrinted>
  <dcterms:created xsi:type="dcterms:W3CDTF">2013-04-25T14:14:17Z</dcterms:created>
  <dcterms:modified xsi:type="dcterms:W3CDTF">2019-12-15T20:27:19Z</dcterms:modified>
</cp:coreProperties>
</file>